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handoutMasterIdLst>
    <p:handoutMasterId r:id="rId18"/>
  </p:handoutMasterIdLst>
  <p:sldIdLst>
    <p:sldId id="291" r:id="rId2"/>
    <p:sldId id="296" r:id="rId3"/>
    <p:sldId id="257" r:id="rId4"/>
    <p:sldId id="265" r:id="rId5"/>
    <p:sldId id="266" r:id="rId6"/>
    <p:sldId id="267" r:id="rId7"/>
    <p:sldId id="268" r:id="rId8"/>
    <p:sldId id="269" r:id="rId9"/>
    <p:sldId id="292" r:id="rId10"/>
    <p:sldId id="293" r:id="rId11"/>
    <p:sldId id="294" r:id="rId12"/>
    <p:sldId id="270" r:id="rId13"/>
    <p:sldId id="271" r:id="rId14"/>
    <p:sldId id="272" r:id="rId15"/>
    <p:sldId id="261" r:id="rId16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F391A9F-0522-45B3-8ED4-0D6442CD730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2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221E2B-4A3A-4BEF-A217-84A0E314E2E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7/5/2020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0CFB18-88E8-4793-9DE3-7C8095ED493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6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50EB3B-3372-4CC7-9D42-EB3687DD6F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6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200"/>
            </a:lvl1pPr>
          </a:lstStyle>
          <a:p>
            <a:fld id="{412CF682-F555-46FF-BC69-5A8831B3ED72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727183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200"/>
            </a:lvl1pPr>
          </a:lstStyle>
          <a:p>
            <a:r>
              <a:rPr lang="en-US"/>
              <a:t>7/5/2020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7" tIns="48324" rIns="96647" bIns="483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47" tIns="48324" rIns="96647" bIns="483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6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6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200"/>
            </a:lvl1pPr>
          </a:lstStyle>
          <a:p>
            <a:fld id="{F617CF3F-8837-4F4B-8BE9-A9904F58B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428749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183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060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962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47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818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58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032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83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8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358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974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034E-A3B7-4932-87DA-E971BD1E8A8F}" type="datetimeFigureOut">
              <a:rPr lang="en-US" smtClean="0"/>
              <a:t>7/5/2020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2314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ritannica.com/topic/Judais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C30D5-DFC4-4184-B7A4-FCE51CE076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755637"/>
            <a:ext cx="7772400" cy="1754326"/>
          </a:xfrm>
        </p:spPr>
        <p:txBody>
          <a:bodyPr>
            <a:spAutoFit/>
          </a:bodyPr>
          <a:lstStyle/>
          <a:p>
            <a:r>
              <a:rPr lang="en-US" b="1" dirty="0">
                <a:latin typeface="Georgia" pitchFamily="18" charset="0"/>
              </a:rPr>
              <a:t>Preaching Christ To The Gentiles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473EC1-8ED8-4E10-A8E6-267D0A273B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646331"/>
          </a:xfrm>
        </p:spPr>
        <p:txBody>
          <a:bodyPr>
            <a:spAutoFit/>
          </a:bodyPr>
          <a:lstStyle/>
          <a:p>
            <a:r>
              <a:rPr lang="en-US" sz="4000" b="1" dirty="0">
                <a:latin typeface="Georgia" pitchFamily="18" charset="0"/>
              </a:rPr>
              <a:t>Acts 10</a:t>
            </a:r>
          </a:p>
        </p:txBody>
      </p:sp>
    </p:spTree>
    <p:extLst>
      <p:ext uri="{BB962C8B-B14F-4D97-AF65-F5344CB8AC3E}">
        <p14:creationId xmlns:p14="http://schemas.microsoft.com/office/powerpoint/2010/main" val="2850569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EF27D-DD93-43A9-9ABB-3F2680D2F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2085"/>
            <a:ext cx="7886700" cy="1311128"/>
          </a:xfrm>
        </p:spPr>
        <p:txBody>
          <a:bodyPr>
            <a:spAutoFit/>
          </a:bodyPr>
          <a:lstStyle/>
          <a:p>
            <a:r>
              <a:rPr lang="en-US" b="1" dirty="0">
                <a:latin typeface="Georgia" panose="02040502050405020303" pitchFamily="18" charset="0"/>
              </a:rPr>
              <a:t>Why Was The Holy Spirit Given To Cornelius?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FD696-4717-45C7-92F2-3048C640A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256" y="1504946"/>
            <a:ext cx="8774194" cy="5298886"/>
          </a:xfrm>
        </p:spPr>
        <p:txBody>
          <a:bodyPr wrap="square">
            <a:spAutoFit/>
          </a:bodyPr>
          <a:lstStyle/>
          <a:p>
            <a:pPr marL="461963" indent="-461963">
              <a:lnSpc>
                <a:spcPct val="100000"/>
              </a:lnSpc>
              <a:buNone/>
            </a:pPr>
            <a:r>
              <a:rPr lang="en-US" dirty="0">
                <a:latin typeface="Georgia" panose="02040502050405020303" pitchFamily="18" charset="0"/>
              </a:rPr>
              <a:t>1.	Not to save him. Acts 11:13-14; cf. James 1:21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dirty="0">
                <a:latin typeface="Georgia" panose="02040502050405020303" pitchFamily="18" charset="0"/>
              </a:rPr>
              <a:t>2.	Not to give faith. Acts 15:7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dirty="0">
                <a:latin typeface="Georgia" panose="02040502050405020303" pitchFamily="18" charset="0"/>
              </a:rPr>
              <a:t>3.	Not to purify heart. Acts 15:9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dirty="0">
                <a:latin typeface="Georgia" panose="02040502050405020303" pitchFamily="18" charset="0"/>
              </a:rPr>
              <a:t>4.	Not to give remission of sins. Acts 10:43; Acts 2:38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dirty="0">
                <a:latin typeface="Georgia" panose="02040502050405020303" pitchFamily="18" charset="0"/>
              </a:rPr>
              <a:t>5.	Not to purify soul. 1 Peter 1:22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dirty="0">
                <a:latin typeface="Georgia" panose="02040502050405020303" pitchFamily="18" charset="0"/>
              </a:rPr>
              <a:t>6.	Not to convert. Psalms 19:7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dirty="0">
                <a:latin typeface="Georgia" panose="02040502050405020303" pitchFamily="18" charset="0"/>
              </a:rPr>
              <a:t>7.	Not to sanctify. John 17:17</a:t>
            </a:r>
          </a:p>
          <a:p>
            <a:pPr marL="461963" indent="-461963">
              <a:lnSpc>
                <a:spcPct val="100000"/>
              </a:lnSpc>
              <a:buNone/>
            </a:pPr>
            <a:r>
              <a:rPr lang="en-US" dirty="0">
                <a:latin typeface="Georgia" panose="02040502050405020303" pitchFamily="18" charset="0"/>
              </a:rPr>
              <a:t>8.	Not to beget them preparatory to the new birth. Men are begotten by the word of God.</a:t>
            </a:r>
            <a:br>
              <a:rPr lang="en-US" dirty="0">
                <a:latin typeface="Georgia" panose="02040502050405020303" pitchFamily="18" charset="0"/>
              </a:rPr>
            </a:br>
            <a:r>
              <a:rPr lang="en-US" dirty="0">
                <a:latin typeface="Georgia" panose="02040502050405020303" pitchFamily="18" charset="0"/>
              </a:rPr>
              <a:t>1 Corinthians 4:15</a:t>
            </a:r>
          </a:p>
        </p:txBody>
      </p:sp>
    </p:spTree>
    <p:extLst>
      <p:ext uri="{BB962C8B-B14F-4D97-AF65-F5344CB8AC3E}">
        <p14:creationId xmlns:p14="http://schemas.microsoft.com/office/powerpoint/2010/main" val="3510712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C22B0-6087-4093-90BC-78B568B66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403" y="1505106"/>
            <a:ext cx="8859722" cy="5278368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600" dirty="0">
                <a:latin typeface="Georgia" panose="02040502050405020303" pitchFamily="18" charset="0"/>
              </a:rPr>
              <a:t>To fulfill prophecy. Joel 2:28; cf. Acts 2:16ff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600" dirty="0">
                <a:latin typeface="Georgia" panose="02040502050405020303" pitchFamily="18" charset="0"/>
              </a:rPr>
              <a:t> Not to change Cornelius, but for the instruction of Peter and the six Jews. </a:t>
            </a:r>
          </a:p>
          <a:p>
            <a:pPr lvl="1">
              <a:lnSpc>
                <a:spcPct val="100000"/>
              </a:lnSpc>
            </a:pPr>
            <a:r>
              <a:rPr lang="en-US" sz="2600" dirty="0">
                <a:latin typeface="Georgia" panose="02040502050405020303" pitchFamily="18" charset="0"/>
              </a:rPr>
              <a:t>Note: Peter’s response (10:47) and his arguments used at Jerusalem (11:17; 15:8-9); cf. 1 Corinthians 14:22</a:t>
            </a:r>
          </a:p>
          <a:p>
            <a:pPr lvl="1">
              <a:lnSpc>
                <a:spcPct val="100000"/>
              </a:lnSpc>
            </a:pPr>
            <a:r>
              <a:rPr lang="en-US" sz="2600" dirty="0">
                <a:latin typeface="Georgia" panose="02040502050405020303" pitchFamily="18" charset="0"/>
              </a:rPr>
              <a:t>Note: The Jews therefore, </a:t>
            </a:r>
            <a:r>
              <a:rPr lang="en-US" sz="2600" i="1" dirty="0">
                <a:latin typeface="Georgia" panose="02040502050405020303" pitchFamily="18" charset="0"/>
              </a:rPr>
              <a:t>“Held their peace, and glorified God, saying, Then to the Gentiles also hath God granted repentance unto life.”</a:t>
            </a:r>
            <a:r>
              <a:rPr lang="en-US" sz="2600" dirty="0">
                <a:latin typeface="Georgia" panose="02040502050405020303" pitchFamily="18" charset="0"/>
              </a:rPr>
              <a:t> Acts 11:18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600" dirty="0">
                <a:latin typeface="Georgia" panose="02040502050405020303" pitchFamily="18" charset="0"/>
              </a:rPr>
              <a:t>Those six Jewish brethren who accompanied Peter, now had seen Gentiles speak with tongues and glorify God just as the Jews had some 8 - 10 years earlier. cf. Acts 10:23; 11:12, 15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6233E23-CAB7-45CC-BA44-2BA414140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2085"/>
            <a:ext cx="7886700" cy="1311128"/>
          </a:xfrm>
        </p:spPr>
        <p:txBody>
          <a:bodyPr>
            <a:spAutoFit/>
          </a:bodyPr>
          <a:lstStyle/>
          <a:p>
            <a:r>
              <a:rPr lang="en-US" b="1" dirty="0">
                <a:latin typeface="Georgia" panose="02040502050405020303" pitchFamily="18" charset="0"/>
              </a:rPr>
              <a:t>Why Was The Holy Spirit Given To Cornelius?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00658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4800" y="331535"/>
            <a:ext cx="8382000" cy="1089529"/>
          </a:xfrm>
        </p:spPr>
        <p:txBody>
          <a:bodyPr>
            <a:spAutoFit/>
          </a:bodyPr>
          <a:lstStyle/>
          <a:p>
            <a:pPr algn="l"/>
            <a:r>
              <a:rPr lang="en-US" sz="4000" b="1" dirty="0">
                <a:latin typeface="Georgia" pitchFamily="18" charset="0"/>
              </a:rPr>
              <a:t>Holy Spirit on Gentiles</a:t>
            </a:r>
            <a:br>
              <a:rPr lang="en-US" dirty="0">
                <a:latin typeface="Georgia" pitchFamily="18" charset="0"/>
              </a:rPr>
            </a:br>
            <a:r>
              <a:rPr lang="en-US" sz="3200" dirty="0">
                <a:latin typeface="Georgia" pitchFamily="18" charset="0"/>
              </a:rPr>
              <a:t>Acts 10:44-48 (11:15-17)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046988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b="1" dirty="0">
                <a:latin typeface="Georgia" pitchFamily="18" charset="0"/>
              </a:rPr>
              <a:t>The miracle</a:t>
            </a:r>
            <a:r>
              <a:rPr lang="en-US" sz="3200" dirty="0">
                <a:latin typeface="Georgia" pitchFamily="18" charset="0"/>
              </a:rPr>
              <a:t>. 10:44</a:t>
            </a:r>
            <a:endParaRPr lang="en-US" sz="3200" b="1" dirty="0">
              <a:latin typeface="Georgia" pitchFamily="18" charset="0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b="1" dirty="0">
                <a:latin typeface="Georgia" pitchFamily="18" charset="0"/>
              </a:rPr>
              <a:t>Its effect on Gentiles</a:t>
            </a:r>
            <a:r>
              <a:rPr lang="en-US" sz="3200" dirty="0">
                <a:latin typeface="Georgia" pitchFamily="18" charset="0"/>
              </a:rPr>
              <a:t>. 10:46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3200" b="1" dirty="0">
                <a:latin typeface="Georgia" pitchFamily="18" charset="0"/>
              </a:rPr>
              <a:t>Its effect on Jewish Christians.</a:t>
            </a:r>
            <a:r>
              <a:rPr lang="en-US" sz="3200" dirty="0">
                <a:latin typeface="Georgia" pitchFamily="18" charset="0"/>
              </a:rPr>
              <a:t> 10:45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2800" dirty="0">
                <a:latin typeface="Georgia" pitchFamily="18" charset="0"/>
              </a:rPr>
              <a:t>Peter remembered Pentecost. 11:15-17 (2:17)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2800" dirty="0">
                <a:latin typeface="Georgia" pitchFamily="18" charset="0"/>
              </a:rPr>
              <a:t>Confirmation of Gentile inclusion. 10:47-48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3FF4-CD2E-43EB-B95A-E564811782A6}" type="slidenum">
              <a:rPr lang="en-US" smtClean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pPr/>
              <a:t>12</a:t>
            </a:fld>
            <a:endParaRPr lang="en-US" dirty="0">
              <a:solidFill>
                <a:srgbClr val="F79646">
                  <a:lumMod val="40000"/>
                  <a:lumOff val="6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04800" y="331535"/>
            <a:ext cx="8382000" cy="1089529"/>
          </a:xfrm>
        </p:spPr>
        <p:txBody>
          <a:bodyPr>
            <a:spAutoFit/>
          </a:bodyPr>
          <a:lstStyle/>
          <a:p>
            <a:pPr algn="l"/>
            <a:r>
              <a:rPr lang="en-US" sz="4000" b="1" dirty="0">
                <a:latin typeface="Georgia" pitchFamily="18" charset="0"/>
              </a:rPr>
              <a:t>Holy Spirit on Gentiles</a:t>
            </a:r>
            <a:br>
              <a:rPr lang="en-US" dirty="0">
                <a:latin typeface="Georgia" pitchFamily="18" charset="0"/>
              </a:rPr>
            </a:br>
            <a:r>
              <a:rPr lang="en-US" sz="3200" dirty="0">
                <a:latin typeface="Georgia" pitchFamily="18" charset="0"/>
              </a:rPr>
              <a:t>Acts 10:44-48 (11:15-17)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670" y="1676400"/>
            <a:ext cx="8686800" cy="4993675"/>
          </a:xfr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en-US" sz="3200" b="1" dirty="0">
                <a:latin typeface="Georgia" pitchFamily="18" charset="0"/>
              </a:rPr>
              <a:t>Result of this miracle</a:t>
            </a:r>
            <a:r>
              <a:rPr lang="en-US" sz="3200" dirty="0">
                <a:latin typeface="Georgia" pitchFamily="18" charset="0"/>
              </a:rPr>
              <a:t>. 10:47-48</a:t>
            </a:r>
          </a:p>
          <a:p>
            <a:pPr lvl="1">
              <a:spcBef>
                <a:spcPts val="300"/>
              </a:spcBef>
            </a:pPr>
            <a:r>
              <a:rPr lang="en-US" sz="2800" dirty="0">
                <a:latin typeface="Georgia" pitchFamily="18" charset="0"/>
              </a:rPr>
              <a:t>It was God’s testimony that </a:t>
            </a:r>
            <a:r>
              <a:rPr lang="en-US" sz="3200" b="1" dirty="0">
                <a:latin typeface="Georgia" pitchFamily="18" charset="0"/>
              </a:rPr>
              <a:t>Gentiles</a:t>
            </a:r>
            <a:r>
              <a:rPr lang="en-US" sz="2800" dirty="0">
                <a:latin typeface="Georgia" pitchFamily="18" charset="0"/>
              </a:rPr>
              <a:t> could become Christians (saved by faith in Christ Jesus). Acts 15:8-9</a:t>
            </a:r>
          </a:p>
          <a:p>
            <a:pPr lvl="1">
              <a:spcBef>
                <a:spcPts val="300"/>
              </a:spcBef>
            </a:pPr>
            <a:r>
              <a:rPr lang="en-US" sz="2800" dirty="0">
                <a:latin typeface="Georgia" pitchFamily="18" charset="0"/>
              </a:rPr>
              <a:t>God showed </a:t>
            </a:r>
            <a:r>
              <a:rPr lang="en-US" sz="3200" b="1" dirty="0">
                <a:latin typeface="Georgia" pitchFamily="18" charset="0"/>
              </a:rPr>
              <a:t>no distinction</a:t>
            </a:r>
            <a:r>
              <a:rPr lang="en-US" sz="2800" dirty="0">
                <a:latin typeface="Georgia" pitchFamily="18" charset="0"/>
              </a:rPr>
              <a:t>: The Lord saves </a:t>
            </a:r>
            <a:r>
              <a:rPr lang="en-US" sz="3600" dirty="0">
                <a:latin typeface="Georgia" pitchFamily="18" charset="0"/>
              </a:rPr>
              <a:t>ALL </a:t>
            </a:r>
            <a:r>
              <a:rPr lang="en-US" sz="2800" dirty="0">
                <a:latin typeface="Georgia" pitchFamily="18" charset="0"/>
              </a:rPr>
              <a:t>who believe and obey. 10:36, 43 (15:9)</a:t>
            </a:r>
          </a:p>
          <a:p>
            <a:pPr lvl="1">
              <a:spcBef>
                <a:spcPts val="300"/>
              </a:spcBef>
            </a:pPr>
            <a:r>
              <a:rPr lang="en-US" sz="2800" dirty="0">
                <a:latin typeface="Georgia" pitchFamily="18" charset="0"/>
              </a:rPr>
              <a:t>No one can forbid </a:t>
            </a:r>
            <a:r>
              <a:rPr lang="en-US" sz="3200" b="1" dirty="0">
                <a:latin typeface="Georgia" pitchFamily="18" charset="0"/>
              </a:rPr>
              <a:t>Gentiles</a:t>
            </a:r>
            <a:r>
              <a:rPr lang="en-US" sz="2800" dirty="0">
                <a:latin typeface="Georgia" pitchFamily="18" charset="0"/>
              </a:rPr>
              <a:t> the gospel and its blessings. Acts 2:37-38; 8:16, 36-38 (10:47)</a:t>
            </a:r>
          </a:p>
          <a:p>
            <a:pPr marL="457200" lvl="1" indent="0">
              <a:spcBef>
                <a:spcPts val="300"/>
              </a:spcBef>
              <a:buNone/>
            </a:pPr>
            <a:endParaRPr lang="en-US" sz="2800" dirty="0">
              <a:latin typeface="Georgia" pitchFamily="18" charset="0"/>
            </a:endParaRPr>
          </a:p>
          <a:p>
            <a:pPr>
              <a:spcBef>
                <a:spcPts val="300"/>
              </a:spcBef>
            </a:pPr>
            <a:r>
              <a:rPr lang="en-US" sz="3200" b="1" dirty="0">
                <a:latin typeface="Georgia" pitchFamily="18" charset="0"/>
              </a:rPr>
              <a:t>The gospel includes the command to be baptized.</a:t>
            </a:r>
            <a:r>
              <a:rPr lang="en-US" sz="3200" dirty="0">
                <a:latin typeface="Georgia" pitchFamily="18" charset="0"/>
              </a:rPr>
              <a:t> 10:48; 1 Peter 3:21; Hebrews 5:9</a:t>
            </a:r>
            <a:endParaRPr lang="en-US" sz="3200" b="1" dirty="0">
              <a:latin typeface="Georgia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438400" cy="365125"/>
          </a:xfrm>
        </p:spPr>
        <p:txBody>
          <a:bodyPr/>
          <a:lstStyle/>
          <a:p>
            <a:fld id="{06C53FF4-CD2E-43EB-B95A-E564811782A6}" type="slidenum">
              <a:rPr lang="en-US" smtClean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pPr/>
              <a:t>13</a:t>
            </a:fld>
            <a:endParaRPr lang="en-US" dirty="0">
              <a:solidFill>
                <a:srgbClr val="F79646">
                  <a:lumMod val="40000"/>
                  <a:lumOff val="6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04800" y="411134"/>
            <a:ext cx="8382000" cy="701731"/>
          </a:xfrm>
        </p:spPr>
        <p:txBody>
          <a:bodyPr>
            <a:spAutoFit/>
          </a:bodyPr>
          <a:lstStyle/>
          <a:p>
            <a:pPr algn="l"/>
            <a:r>
              <a:rPr lang="en-US" b="1" dirty="0">
                <a:latin typeface="Georgia" pitchFamily="18" charset="0"/>
              </a:rPr>
              <a:t>Salvation of Gentiles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05800" cy="4899803"/>
          </a:xfrm>
        </p:spPr>
        <p:txBody>
          <a:bodyPr>
            <a:spAutoFit/>
          </a:bodyPr>
          <a:lstStyle/>
          <a:p>
            <a:pPr>
              <a:spcBef>
                <a:spcPts val="300"/>
              </a:spcBef>
            </a:pPr>
            <a:r>
              <a:rPr lang="en-US" sz="3200" dirty="0">
                <a:latin typeface="Georgia" pitchFamily="18" charset="0"/>
              </a:rPr>
              <a:t>After visions, inspired instruction plus the Holy Spirit falling on Gentiles, Jewish Christians are convinced that Christ (His gospel and salvation) is for the whole world. cf. 11:18</a:t>
            </a:r>
          </a:p>
          <a:p>
            <a:pPr marL="0" indent="0">
              <a:spcBef>
                <a:spcPts val="300"/>
              </a:spcBef>
              <a:buNone/>
            </a:pPr>
            <a:endParaRPr lang="en-US" sz="3200" dirty="0">
              <a:latin typeface="Georgia" pitchFamily="18" charset="0"/>
            </a:endParaRPr>
          </a:p>
          <a:p>
            <a:pPr>
              <a:spcBef>
                <a:spcPts val="300"/>
              </a:spcBef>
            </a:pPr>
            <a:r>
              <a:rPr lang="en-US" sz="3200" b="1" dirty="0">
                <a:latin typeface="Georgia" pitchFamily="18" charset="0"/>
              </a:rPr>
              <a:t>The power of the gospel:</a:t>
            </a:r>
            <a:endParaRPr lang="en-US" sz="3200" dirty="0">
              <a:latin typeface="Georgia" pitchFamily="18" charset="0"/>
            </a:endParaRPr>
          </a:p>
          <a:p>
            <a:pPr lvl="1">
              <a:spcBef>
                <a:spcPts val="300"/>
              </a:spcBef>
            </a:pPr>
            <a:r>
              <a:rPr lang="en-US" sz="2800" dirty="0">
                <a:latin typeface="Georgia" pitchFamily="18" charset="0"/>
              </a:rPr>
              <a:t>Power to </a:t>
            </a:r>
            <a:r>
              <a:rPr lang="en-US" sz="2800" u="sng" dirty="0">
                <a:latin typeface="Georgia" pitchFamily="18" charset="0"/>
              </a:rPr>
              <a:t>overcome prejudices</a:t>
            </a:r>
            <a:r>
              <a:rPr lang="en-US" sz="2800" dirty="0">
                <a:latin typeface="Georgia" pitchFamily="18" charset="0"/>
              </a:rPr>
              <a:t>, fears, and doubts, 10:34-35</a:t>
            </a:r>
          </a:p>
          <a:p>
            <a:pPr lvl="1">
              <a:spcBef>
                <a:spcPts val="300"/>
              </a:spcBef>
            </a:pPr>
            <a:r>
              <a:rPr lang="en-US" sz="2800" dirty="0">
                <a:latin typeface="Georgia" pitchFamily="18" charset="0"/>
              </a:rPr>
              <a:t>Power to </a:t>
            </a:r>
            <a:r>
              <a:rPr lang="en-US" sz="2800" u="sng" dirty="0">
                <a:latin typeface="Georgia" pitchFamily="18" charset="0"/>
              </a:rPr>
              <a:t>overcome sin</a:t>
            </a:r>
            <a:r>
              <a:rPr lang="en-US" sz="2800" dirty="0">
                <a:latin typeface="Georgia" pitchFamily="18" charset="0"/>
              </a:rPr>
              <a:t> in all who believe and obey, 10:36, 43 (35)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438400" cy="365125"/>
          </a:xfrm>
        </p:spPr>
        <p:txBody>
          <a:bodyPr/>
          <a:lstStyle/>
          <a:p>
            <a:fld id="{06C53FF4-CD2E-43EB-B95A-E564811782A6}" type="slidenum">
              <a:rPr lang="en-US" smtClean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pPr/>
              <a:t>14</a:t>
            </a:fld>
            <a:endParaRPr lang="en-US" dirty="0">
              <a:solidFill>
                <a:srgbClr val="F79646">
                  <a:lumMod val="40000"/>
                  <a:lumOff val="6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005A3BC-C8C6-489D-98D7-9B135A772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b="1" dirty="0">
                <a:latin typeface="Georgia" panose="02040502050405020303" pitchFamily="18" charset="0"/>
              </a:rPr>
              <a:t>How Was Cornelius Converted?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279120"/>
          </a:xfrm>
          <a:noFill/>
        </p:spPr>
        <p:txBody>
          <a:bodyPr>
            <a:spAutoFit/>
          </a:bodyPr>
          <a:lstStyle/>
          <a:p>
            <a:pPr marL="457200" indent="-457200">
              <a:buNone/>
            </a:pPr>
            <a:r>
              <a:rPr lang="en-US" sz="3200" dirty="0">
                <a:latin typeface="Georgia" panose="02040502050405020303" pitchFamily="18" charset="0"/>
              </a:rPr>
              <a:t>1. He heard the gospel. Acts 10:33</a:t>
            </a:r>
          </a:p>
          <a:p>
            <a:pPr marL="457200" indent="-457200">
              <a:buNone/>
            </a:pPr>
            <a:r>
              <a:rPr lang="en-US" sz="3200" dirty="0">
                <a:latin typeface="Georgia" panose="02040502050405020303" pitchFamily="18" charset="0"/>
              </a:rPr>
              <a:t>2. Believed the gospel. Acts 15:7</a:t>
            </a:r>
          </a:p>
          <a:p>
            <a:pPr marL="457200" indent="-457200">
              <a:buNone/>
            </a:pPr>
            <a:r>
              <a:rPr lang="en-US" sz="3200" dirty="0">
                <a:latin typeface="Georgia" panose="02040502050405020303" pitchFamily="18" charset="0"/>
              </a:rPr>
              <a:t>3. Repented. Acts 11:18</a:t>
            </a:r>
          </a:p>
          <a:p>
            <a:pPr marL="457200" indent="-457200">
              <a:buNone/>
            </a:pPr>
            <a:r>
              <a:rPr lang="en-US" sz="3200" dirty="0">
                <a:latin typeface="Georgia" panose="02040502050405020303" pitchFamily="18" charset="0"/>
              </a:rPr>
              <a:t>4. Baptized. Acts 10:48; cf. Acts 11:1; 2:41</a:t>
            </a:r>
          </a:p>
          <a:p>
            <a:pPr marL="0" indent="0">
              <a:buNone/>
            </a:pPr>
            <a:endParaRPr lang="en-US" sz="3200" dirty="0">
              <a:latin typeface="Georgia" panose="02040502050405020303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200" dirty="0">
                <a:latin typeface="Georgia" panose="02040502050405020303" pitchFamily="18" charset="0"/>
              </a:rPr>
              <a:t>The word was the instrument involved in the conversion of Cornelius. We too must hear and obey that same gospel.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561DC-72E7-46C3-AC32-485A9D7E2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16944"/>
            <a:ext cx="7886700" cy="1421928"/>
          </a:xfrm>
        </p:spPr>
        <p:txBody>
          <a:bodyPr>
            <a:spAutoFit/>
          </a:bodyPr>
          <a:lstStyle/>
          <a:p>
            <a:r>
              <a:rPr lang="en-US" sz="4800" b="1" dirty="0">
                <a:latin typeface="Georgia" panose="02040502050405020303" pitchFamily="18" charset="0"/>
              </a:rPr>
              <a:t>History Between Jews and Gentiles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2B154-CFF0-464A-B976-4B6A6FA5F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816198"/>
            <a:ext cx="8385927" cy="4999317"/>
          </a:xfrm>
        </p:spPr>
        <p:txBody>
          <a:bodyPr wrap="square">
            <a:spAutoFit/>
          </a:bodyPr>
          <a:lstStyle/>
          <a:p>
            <a:r>
              <a:rPr lang="en-US" b="1" dirty="0">
                <a:latin typeface="Georgia" panose="02040502050405020303" pitchFamily="18" charset="0"/>
              </a:rPr>
              <a:t>Gentile</a:t>
            </a:r>
            <a:r>
              <a:rPr lang="en-US" dirty="0">
                <a:latin typeface="Georgia" panose="02040502050405020303" pitchFamily="18" charset="0"/>
              </a:rPr>
              <a:t>, a person who is not </a:t>
            </a:r>
            <a:r>
              <a:rPr lang="en-US" dirty="0">
                <a:latin typeface="Georgia" panose="020405020504050203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Jewish</a:t>
            </a:r>
            <a:r>
              <a:rPr lang="en-US" dirty="0">
                <a:latin typeface="Georgia" panose="02040502050405020303" pitchFamily="18" charset="0"/>
              </a:rPr>
              <a:t>. https://www.britannica.com</a:t>
            </a:r>
            <a:br>
              <a:rPr lang="en-US" dirty="0">
                <a:latin typeface="Georgia" panose="02040502050405020303" pitchFamily="18" charset="0"/>
              </a:rPr>
            </a:br>
            <a:r>
              <a:rPr lang="en-US" dirty="0">
                <a:latin typeface="Georgia" panose="02040502050405020303" pitchFamily="18" charset="0"/>
              </a:rPr>
              <a:t>(cf. Genesis 10:5)</a:t>
            </a:r>
          </a:p>
          <a:p>
            <a:pPr marL="0" indent="0">
              <a:buNone/>
            </a:pPr>
            <a:r>
              <a:rPr lang="en-US" sz="3200" b="1" dirty="0">
                <a:latin typeface="Georgia" panose="02040502050405020303" pitchFamily="18" charset="0"/>
              </a:rPr>
              <a:t>Jews and Gentiles in the Old Testament.</a:t>
            </a:r>
          </a:p>
          <a:p>
            <a:r>
              <a:rPr lang="en-US" sz="3200" dirty="0">
                <a:latin typeface="Georgia" panose="02040502050405020303" pitchFamily="18" charset="0"/>
              </a:rPr>
              <a:t>Genesis 12:1-3; Exodus 12:37; 38:26; Deuteronomy 7:6-8</a:t>
            </a:r>
          </a:p>
          <a:p>
            <a:r>
              <a:rPr lang="en-US" sz="3200" dirty="0">
                <a:latin typeface="Georgia" panose="02040502050405020303" pitchFamily="18" charset="0"/>
              </a:rPr>
              <a:t>Esther 9:1, 5</a:t>
            </a:r>
          </a:p>
          <a:p>
            <a:r>
              <a:rPr lang="en-US" sz="3200" dirty="0">
                <a:latin typeface="Georgia" panose="02040502050405020303" pitchFamily="18" charset="0"/>
              </a:rPr>
              <a:t>Jonah</a:t>
            </a:r>
          </a:p>
          <a:p>
            <a:r>
              <a:rPr lang="en-US" sz="3200" dirty="0">
                <a:latin typeface="Georgia" panose="02040502050405020303" pitchFamily="18" charset="0"/>
              </a:rPr>
              <a:t>Isaiah 2:2; Romans 11:25; cf. 11:11-14</a:t>
            </a:r>
          </a:p>
        </p:txBody>
      </p:sp>
    </p:spTree>
    <p:extLst>
      <p:ext uri="{BB962C8B-B14F-4D97-AF65-F5344CB8AC3E}">
        <p14:creationId xmlns:p14="http://schemas.microsoft.com/office/powerpoint/2010/main" val="1682358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0C6AF20-CEB7-43B2-954E-5F08AB54B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515034"/>
            <a:ext cx="8382000" cy="646331"/>
          </a:xfrm>
        </p:spPr>
        <p:txBody>
          <a:bodyPr>
            <a:spAutoFit/>
          </a:bodyPr>
          <a:lstStyle/>
          <a:p>
            <a:pPr algn="l"/>
            <a:r>
              <a:rPr lang="en-US" sz="4000" b="1" dirty="0">
                <a:latin typeface="Georgia" pitchFamily="18" charset="0"/>
              </a:rPr>
              <a:t>Who Was Cornelius?</a:t>
            </a:r>
            <a:r>
              <a:rPr lang="en-US" sz="4000" dirty="0">
                <a:latin typeface="Georgia" pitchFamily="18" charset="0"/>
              </a:rPr>
              <a:t> </a:t>
            </a:r>
            <a:r>
              <a:rPr lang="en-US" sz="3200" dirty="0">
                <a:latin typeface="Georgia" pitchFamily="18" charset="0"/>
              </a:rPr>
              <a:t>Acts 10:1-8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3525"/>
            <a:ext cx="8229600" cy="4876720"/>
          </a:xfrm>
        </p:spPr>
        <p:txBody>
          <a:bodyPr>
            <a:spAutoFit/>
          </a:bodyPr>
          <a:lstStyle/>
          <a:p>
            <a:r>
              <a:rPr lang="en-US" baseline="0" dirty="0">
                <a:latin typeface="Georgia" panose="02040502050405020303" pitchFamily="18" charset="0"/>
              </a:rPr>
              <a:t>Cornelius was a man of Caesarea.</a:t>
            </a:r>
          </a:p>
          <a:p>
            <a:r>
              <a:rPr lang="en-US" baseline="0" dirty="0">
                <a:latin typeface="Georgia" panose="02040502050405020303" pitchFamily="18" charset="0"/>
              </a:rPr>
              <a:t>He was a </a:t>
            </a:r>
            <a:r>
              <a:rPr lang="en-US" i="1" baseline="0" dirty="0">
                <a:latin typeface="Georgia" panose="02040502050405020303" pitchFamily="18" charset="0"/>
              </a:rPr>
              <a:t>“Centurion” </a:t>
            </a:r>
            <a:r>
              <a:rPr lang="en-US" baseline="0" dirty="0">
                <a:latin typeface="Georgia" panose="02040502050405020303" pitchFamily="18" charset="0"/>
              </a:rPr>
              <a:t>verse 1.</a:t>
            </a:r>
          </a:p>
          <a:p>
            <a:pPr lvl="1"/>
            <a:r>
              <a:rPr lang="en-US" dirty="0">
                <a:latin typeface="Georgia" panose="02040502050405020303" pitchFamily="18" charset="0"/>
              </a:rPr>
              <a:t>What was his job?</a:t>
            </a:r>
            <a:endParaRPr lang="en-US" baseline="0" dirty="0">
              <a:latin typeface="Georgia" panose="02040502050405020303" pitchFamily="18" charset="0"/>
            </a:endParaRPr>
          </a:p>
          <a:p>
            <a:r>
              <a:rPr lang="en-US" baseline="0" dirty="0">
                <a:latin typeface="Georgia" panose="02040502050405020303" pitchFamily="18" charset="0"/>
              </a:rPr>
              <a:t>He was a </a:t>
            </a:r>
            <a:r>
              <a:rPr lang="en-US" i="1" baseline="0" dirty="0">
                <a:latin typeface="Georgia" panose="02040502050405020303" pitchFamily="18" charset="0"/>
              </a:rPr>
              <a:t>“devout” </a:t>
            </a:r>
            <a:r>
              <a:rPr lang="en-US" baseline="0" dirty="0">
                <a:latin typeface="Georgia" panose="02040502050405020303" pitchFamily="18" charset="0"/>
              </a:rPr>
              <a:t>man.</a:t>
            </a:r>
          </a:p>
          <a:p>
            <a:r>
              <a:rPr lang="en-US" baseline="0" dirty="0">
                <a:latin typeface="Georgia" panose="02040502050405020303" pitchFamily="18" charset="0"/>
              </a:rPr>
              <a:t>Feared God with all of his household. verse 2</a:t>
            </a:r>
          </a:p>
          <a:p>
            <a:r>
              <a:rPr lang="en-US" baseline="0" dirty="0">
                <a:latin typeface="Georgia" panose="02040502050405020303" pitchFamily="18" charset="0"/>
              </a:rPr>
              <a:t>Charitable … He gave many alms to the Jewish people. </a:t>
            </a:r>
            <a:r>
              <a:rPr lang="en-US" dirty="0">
                <a:latin typeface="Georgia" panose="02040502050405020303" pitchFamily="18" charset="0"/>
              </a:rPr>
              <a:t>v</a:t>
            </a:r>
            <a:r>
              <a:rPr lang="en-US" baseline="0" dirty="0">
                <a:latin typeface="Georgia" panose="02040502050405020303" pitchFamily="18" charset="0"/>
              </a:rPr>
              <a:t>erse 2.</a:t>
            </a:r>
          </a:p>
          <a:p>
            <a:r>
              <a:rPr lang="en-US" baseline="0" dirty="0">
                <a:latin typeface="Georgia" panose="02040502050405020303" pitchFamily="18" charset="0"/>
              </a:rPr>
              <a:t>Prayed to God continually. </a:t>
            </a:r>
            <a:r>
              <a:rPr lang="en-US" dirty="0">
                <a:latin typeface="Georgia" panose="02040502050405020303" pitchFamily="18" charset="0"/>
              </a:rPr>
              <a:t>v</a:t>
            </a:r>
            <a:r>
              <a:rPr lang="en-US" baseline="0" dirty="0">
                <a:latin typeface="Georgia" panose="02040502050405020303" pitchFamily="18" charset="0"/>
              </a:rPr>
              <a:t>erse 2</a:t>
            </a:r>
            <a:endParaRPr lang="en-US" i="1" baseline="0" dirty="0">
              <a:latin typeface="Georgia" panose="02040502050405020303" pitchFamily="18" charset="0"/>
            </a:endParaRPr>
          </a:p>
          <a:p>
            <a:r>
              <a:rPr lang="en-US" baseline="0" dirty="0">
                <a:latin typeface="Georgia" panose="02040502050405020303" pitchFamily="18" charset="0"/>
              </a:rPr>
              <a:t>He was a just man, of good report. verses 22, 24.</a:t>
            </a:r>
          </a:p>
          <a:p>
            <a:r>
              <a:rPr lang="en-US" dirty="0">
                <a:latin typeface="Georgia" panose="02040502050405020303" pitchFamily="18" charset="0"/>
              </a:rPr>
              <a:t>He needed the gospel. Acts 11:14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4800" y="293435"/>
            <a:ext cx="8382000" cy="1089529"/>
          </a:xfrm>
        </p:spPr>
        <p:txBody>
          <a:bodyPr>
            <a:spAutoFit/>
          </a:bodyPr>
          <a:lstStyle/>
          <a:p>
            <a:pPr algn="l"/>
            <a:r>
              <a:rPr lang="en-US" sz="4000" b="1" dirty="0">
                <a:latin typeface="Georgia" pitchFamily="18" charset="0"/>
              </a:rPr>
              <a:t>Cornelius and His Vision</a:t>
            </a:r>
            <a:br>
              <a:rPr lang="en-US" dirty="0">
                <a:latin typeface="Georgia" pitchFamily="18" charset="0"/>
              </a:rPr>
            </a:br>
            <a:r>
              <a:rPr lang="en-US" sz="3200" dirty="0">
                <a:latin typeface="Georgia" pitchFamily="18" charset="0"/>
              </a:rPr>
              <a:t>Acts 10:1-8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2"/>
            <a:ext cx="8229600" cy="4001095"/>
          </a:xfr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3200" b="1" dirty="0">
                <a:latin typeface="Georgia" pitchFamily="18" charset="0"/>
              </a:rPr>
              <a:t>God remembers His promise</a:t>
            </a:r>
            <a:r>
              <a:rPr lang="en-US" sz="3200" dirty="0">
                <a:latin typeface="Georgia" pitchFamily="18" charset="0"/>
              </a:rPr>
              <a:t>. 10:4-8</a:t>
            </a:r>
            <a:br>
              <a:rPr lang="en-US" sz="3200" dirty="0">
                <a:latin typeface="Georgia" pitchFamily="18" charset="0"/>
              </a:rPr>
            </a:br>
            <a:r>
              <a:rPr lang="en-US" sz="3200" dirty="0">
                <a:latin typeface="Georgia" pitchFamily="18" charset="0"/>
              </a:rPr>
              <a:t>(Genesis 12:3; 22:18)</a:t>
            </a:r>
          </a:p>
          <a:p>
            <a:pPr lvl="1">
              <a:spcBef>
                <a:spcPts val="600"/>
              </a:spcBef>
            </a:pPr>
            <a:r>
              <a:rPr lang="en-US" sz="2800" dirty="0">
                <a:latin typeface="Georgia" pitchFamily="18" charset="0"/>
              </a:rPr>
              <a:t>All nations would be blessed in Abraham’s seed. Acts 2:39; 3:25-26</a:t>
            </a:r>
          </a:p>
          <a:p>
            <a:pPr lvl="1">
              <a:spcBef>
                <a:spcPts val="600"/>
              </a:spcBef>
            </a:pPr>
            <a:r>
              <a:rPr lang="en-US" sz="2800" dirty="0">
                <a:latin typeface="Georgia" pitchFamily="18" charset="0"/>
              </a:rPr>
              <a:t>The Seed is Christ. Galatians 3:16</a:t>
            </a:r>
          </a:p>
          <a:p>
            <a:pPr lvl="1">
              <a:spcBef>
                <a:spcPts val="600"/>
              </a:spcBef>
            </a:pPr>
            <a:r>
              <a:rPr lang="en-US" sz="2800" dirty="0">
                <a:latin typeface="Georgia" pitchFamily="18" charset="0"/>
              </a:rPr>
              <a:t>God will bring lost Gentiles into contact with </a:t>
            </a:r>
            <a:r>
              <a:rPr lang="en-US" sz="2800" i="1" dirty="0">
                <a:latin typeface="Georgia" pitchFamily="18" charset="0"/>
              </a:rPr>
              <a:t>the gospel of Christ </a:t>
            </a:r>
            <a:r>
              <a:rPr lang="en-US" sz="2800" dirty="0">
                <a:latin typeface="Georgia" pitchFamily="18" charset="0"/>
              </a:rPr>
              <a:t>and save them just like Jews were being saved. Acts 15:7-9</a:t>
            </a:r>
          </a:p>
          <a:p>
            <a:pPr lvl="1">
              <a:spcBef>
                <a:spcPts val="600"/>
              </a:spcBef>
            </a:pPr>
            <a:r>
              <a:rPr lang="en-US" sz="2800" dirty="0">
                <a:latin typeface="Georgia" pitchFamily="18" charset="0"/>
              </a:rPr>
              <a:t>Cornelius sent men to Joppa for Peter. 10:5-8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3FF4-CD2E-43EB-B95A-E564811782A6}" type="slidenum">
              <a:rPr lang="en-US" smtClean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pPr/>
              <a:t>4</a:t>
            </a:fld>
            <a:endParaRPr lang="en-US" dirty="0">
              <a:solidFill>
                <a:srgbClr val="F79646">
                  <a:lumMod val="40000"/>
                  <a:lumOff val="6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stjohnsmcc.org/new/LessonsFromStJohnStudy/images/Map-Palestine-New-Testament-Times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-10850"/>
            <a:ext cx="4495800" cy="6868850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486400" y="1828800"/>
            <a:ext cx="2743200" cy="243143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n-US" sz="4000" b="1" dirty="0">
                <a:latin typeface="Georgia" pitchFamily="18" charset="0"/>
                <a:ea typeface="+mj-ea"/>
                <a:cs typeface="+mj-cs"/>
              </a:rPr>
              <a:t>Cornelius sends for Peter</a:t>
            </a:r>
            <a:endParaRPr lang="en-US" sz="4000" dirty="0">
              <a:latin typeface="Georgia" pitchFamily="18" charset="0"/>
              <a:ea typeface="+mj-ea"/>
              <a:cs typeface="+mj-cs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sz="3200" dirty="0">
                <a:latin typeface="Georgia" pitchFamily="18" charset="0"/>
                <a:ea typeface="+mj-ea"/>
                <a:cs typeface="+mj-cs"/>
              </a:rPr>
              <a:t>Acts 10:1-8</a:t>
            </a:r>
            <a:endParaRPr lang="en-US" sz="4400" dirty="0">
              <a:latin typeface="Georgia" pitchFamily="18" charset="0"/>
              <a:ea typeface="+mj-ea"/>
              <a:cs typeface="+mj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990600" y="1981200"/>
            <a:ext cx="914400" cy="381000"/>
          </a:xfrm>
          <a:prstGeom prst="ellipse">
            <a:avLst/>
          </a:prstGeom>
          <a:noFill/>
          <a:ln w="47625"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914400" y="3505200"/>
            <a:ext cx="914400" cy="381000"/>
          </a:xfrm>
          <a:prstGeom prst="ellipse">
            <a:avLst/>
          </a:prstGeom>
          <a:noFill/>
          <a:ln w="47625"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876800" y="1828800"/>
            <a:ext cx="3962400" cy="31242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defRPr/>
            </a:pPr>
            <a:endParaRPr lang="en-US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  <a:ea typeface="+mj-ea"/>
              <a:cs typeface="+mj-cs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1219200" y="2209800"/>
            <a:ext cx="228600" cy="1219200"/>
          </a:xfrm>
          <a:prstGeom prst="straightConnector1">
            <a:avLst/>
          </a:prstGeom>
          <a:ln w="5080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rot="17151770">
            <a:off x="646155" y="2593743"/>
            <a:ext cx="11272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About 30 miles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04800" y="293435"/>
            <a:ext cx="8382000" cy="1089529"/>
          </a:xfrm>
        </p:spPr>
        <p:txBody>
          <a:bodyPr>
            <a:spAutoFit/>
          </a:bodyPr>
          <a:lstStyle/>
          <a:p>
            <a:pPr algn="l"/>
            <a:r>
              <a:rPr lang="en-US" sz="4000" b="1" dirty="0">
                <a:latin typeface="Georgia" pitchFamily="18" charset="0"/>
              </a:rPr>
              <a:t>Peter and His Vision</a:t>
            </a:r>
            <a:br>
              <a:rPr lang="en-US" dirty="0">
                <a:latin typeface="Georgia" pitchFamily="18" charset="0"/>
              </a:rPr>
            </a:br>
            <a:r>
              <a:rPr lang="en-US" sz="3200" dirty="0">
                <a:latin typeface="Georgia" pitchFamily="18" charset="0"/>
              </a:rPr>
              <a:t>Acts 10:9-33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1752600"/>
            <a:ext cx="8758238" cy="5084469"/>
          </a:xfr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3200" b="1" dirty="0">
                <a:latin typeface="Georgia" pitchFamily="18" charset="0"/>
              </a:rPr>
              <a:t>Convinced to go to a Gentile</a:t>
            </a:r>
            <a:r>
              <a:rPr lang="en-US" sz="3200" dirty="0">
                <a:latin typeface="Georgia" pitchFamily="18" charset="0"/>
              </a:rPr>
              <a:t>. 10:9-23</a:t>
            </a:r>
          </a:p>
          <a:p>
            <a:pPr lvl="1">
              <a:spcBef>
                <a:spcPts val="600"/>
              </a:spcBef>
            </a:pPr>
            <a:r>
              <a:rPr lang="en-US" sz="2800" dirty="0">
                <a:latin typeface="Georgia" pitchFamily="18" charset="0"/>
              </a:rPr>
              <a:t>Unclean meats forbidden by Law of Moses.</a:t>
            </a:r>
            <a:br>
              <a:rPr lang="en-US" sz="2800" dirty="0">
                <a:latin typeface="Georgia" pitchFamily="18" charset="0"/>
              </a:rPr>
            </a:br>
            <a:r>
              <a:rPr lang="en-US" sz="2800" dirty="0">
                <a:latin typeface="Georgia" pitchFamily="18" charset="0"/>
              </a:rPr>
              <a:t>Leviticus 11:46-47 (44-45)</a:t>
            </a:r>
          </a:p>
          <a:p>
            <a:pPr marL="1030288" lvl="2" indent="-231775">
              <a:spcBef>
                <a:spcPts val="600"/>
              </a:spcBef>
            </a:pPr>
            <a:r>
              <a:rPr lang="en-US" sz="2800" dirty="0">
                <a:latin typeface="Georgia" pitchFamily="18" charset="0"/>
              </a:rPr>
              <a:t>Christ purified all foods. Mark 7:19;</a:t>
            </a:r>
            <a:br>
              <a:rPr lang="en-US" sz="2800" dirty="0">
                <a:latin typeface="Georgia" pitchFamily="18" charset="0"/>
              </a:rPr>
            </a:br>
            <a:r>
              <a:rPr lang="en-US" sz="2800" dirty="0">
                <a:latin typeface="Georgia" pitchFamily="18" charset="0"/>
              </a:rPr>
              <a:t>1 Timothy 4:4-5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 dirty="0">
                <a:latin typeface="Georgia" pitchFamily="18" charset="0"/>
              </a:rPr>
              <a:t>Devout Jews considered Gentiles unclean.</a:t>
            </a:r>
            <a:br>
              <a:rPr lang="en-US" sz="3200" dirty="0">
                <a:latin typeface="Georgia" pitchFamily="18" charset="0"/>
              </a:rPr>
            </a:br>
            <a:r>
              <a:rPr lang="en-US" sz="3200" dirty="0">
                <a:latin typeface="Georgia" pitchFamily="18" charset="0"/>
              </a:rPr>
              <a:t>(Acts 10:28; 11:1-3)</a:t>
            </a:r>
          </a:p>
          <a:p>
            <a:pPr marL="1030288" lvl="2" indent="-231775">
              <a:spcBef>
                <a:spcPts val="600"/>
              </a:spcBef>
            </a:pPr>
            <a:r>
              <a:rPr lang="en-US" sz="2800" dirty="0">
                <a:latin typeface="Georgia" pitchFamily="18" charset="0"/>
              </a:rPr>
              <a:t>Gospel is for all, without partiality. 10:15, 34-35</a:t>
            </a:r>
          </a:p>
          <a:p>
            <a:pPr marL="1030288" lvl="2" indent="-231775">
              <a:spcBef>
                <a:spcPts val="600"/>
              </a:spcBef>
            </a:pPr>
            <a:r>
              <a:rPr lang="en-US" sz="2800" dirty="0">
                <a:latin typeface="Georgia" pitchFamily="18" charset="0"/>
              </a:rPr>
              <a:t>Therefore, Peter went without objection. 10:20, 28-29</a:t>
            </a:r>
          </a:p>
          <a:p>
            <a:pPr marL="1030288" lvl="2" indent="-231775">
              <a:spcBef>
                <a:spcPts val="600"/>
              </a:spcBef>
            </a:pPr>
            <a:r>
              <a:rPr lang="en-US" sz="2800" dirty="0">
                <a:latin typeface="Georgia" pitchFamily="18" charset="0"/>
              </a:rPr>
              <a:t>6 Jewish brethren went. 10:23, 45; 11:12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3FF4-CD2E-43EB-B95A-E564811782A6}" type="slidenum">
              <a:rPr lang="en-US" smtClean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pPr/>
              <a:t>6</a:t>
            </a:fld>
            <a:endParaRPr lang="en-US" dirty="0">
              <a:solidFill>
                <a:srgbClr val="F79646">
                  <a:lumMod val="40000"/>
                  <a:lumOff val="6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2791533"/>
          </a:xfr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3200" b="1" dirty="0">
                <a:latin typeface="Georgia" pitchFamily="18" charset="0"/>
              </a:rPr>
              <a:t>Audience ready to hear.</a:t>
            </a:r>
            <a:r>
              <a:rPr lang="en-US" sz="3200" dirty="0">
                <a:latin typeface="Georgia" pitchFamily="18" charset="0"/>
              </a:rPr>
              <a:t> 10:24, 27, 33</a:t>
            </a:r>
          </a:p>
          <a:p>
            <a:pPr lvl="1">
              <a:spcBef>
                <a:spcPts val="600"/>
              </a:spcBef>
            </a:pPr>
            <a:r>
              <a:rPr lang="en-US" sz="2800" dirty="0">
                <a:latin typeface="Georgia" pitchFamily="18" charset="0"/>
              </a:rPr>
              <a:t>Peter explained how he got there. 10:28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 dirty="0">
                <a:latin typeface="Georgia" pitchFamily="18" charset="0"/>
              </a:rPr>
              <a:t>Cornelius explained why he sent for him. 10:29-33</a:t>
            </a:r>
          </a:p>
          <a:p>
            <a:pPr lvl="1">
              <a:spcBef>
                <a:spcPts val="600"/>
              </a:spcBef>
            </a:pPr>
            <a:r>
              <a:rPr lang="en-US" sz="2800" dirty="0">
                <a:latin typeface="Georgia" pitchFamily="18" charset="0"/>
              </a:rPr>
              <a:t>Prepared to hear the gospel of Christ. 10:33 </a:t>
            </a:r>
            <a:br>
              <a:rPr lang="en-US" sz="2800" dirty="0">
                <a:latin typeface="Georgia" pitchFamily="18" charset="0"/>
              </a:rPr>
            </a:br>
            <a:r>
              <a:rPr lang="en-US" sz="2800" dirty="0">
                <a:latin typeface="Georgia" pitchFamily="18" charset="0"/>
              </a:rPr>
              <a:t>(Luke 8:8, 18)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53FF4-CD2E-43EB-B95A-E564811782A6}" type="slidenum">
              <a:rPr lang="en-US" smtClean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pPr/>
              <a:t>7</a:t>
            </a:fld>
            <a:endParaRPr lang="en-US" dirty="0">
              <a:solidFill>
                <a:srgbClr val="F79646">
                  <a:lumMod val="40000"/>
                  <a:lumOff val="6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A58BCA7-5032-414F-9B4C-50067EA7A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93435"/>
            <a:ext cx="8382000" cy="1089529"/>
          </a:xfrm>
        </p:spPr>
        <p:txBody>
          <a:bodyPr>
            <a:spAutoFit/>
          </a:bodyPr>
          <a:lstStyle/>
          <a:p>
            <a:pPr algn="l"/>
            <a:r>
              <a:rPr lang="en-US" sz="4000" b="1" dirty="0">
                <a:latin typeface="Georgia" pitchFamily="18" charset="0"/>
              </a:rPr>
              <a:t>Peter and His Vision</a:t>
            </a:r>
            <a:br>
              <a:rPr lang="en-US" dirty="0">
                <a:latin typeface="Georgia" pitchFamily="18" charset="0"/>
              </a:rPr>
            </a:br>
            <a:r>
              <a:rPr lang="en-US" sz="3200" dirty="0">
                <a:latin typeface="Georgia" pitchFamily="18" charset="0"/>
              </a:rPr>
              <a:t>Acts 10:9-33</a:t>
            </a:r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2400" y="331535"/>
            <a:ext cx="8534400" cy="1089529"/>
          </a:xfrm>
        </p:spPr>
        <p:txBody>
          <a:bodyPr>
            <a:spAutoFit/>
          </a:bodyPr>
          <a:lstStyle/>
          <a:p>
            <a:pPr algn="l"/>
            <a:r>
              <a:rPr lang="en-US" sz="4000" b="1" dirty="0">
                <a:latin typeface="Georgia" pitchFamily="18" charset="0"/>
              </a:rPr>
              <a:t>Peter Preaches to Gentiles</a:t>
            </a:r>
            <a:br>
              <a:rPr lang="en-US" sz="4000" dirty="0">
                <a:latin typeface="Georgia" pitchFamily="18" charset="0"/>
              </a:rPr>
            </a:br>
            <a:r>
              <a:rPr lang="en-US" sz="3200" dirty="0">
                <a:latin typeface="Georgia" pitchFamily="18" charset="0"/>
              </a:rPr>
              <a:t>Acts 10:34-43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48" y="1433510"/>
            <a:ext cx="8991600" cy="5270738"/>
          </a:xfr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b="1" dirty="0">
                <a:latin typeface="Georgia" pitchFamily="18" charset="0"/>
              </a:rPr>
              <a:t>Peter begins to preach Christ.</a:t>
            </a:r>
            <a:r>
              <a:rPr lang="en-US" dirty="0">
                <a:latin typeface="Georgia" pitchFamily="18" charset="0"/>
              </a:rPr>
              <a:t> 10:34-43; cf. Acts 2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latin typeface="Georgia" pitchFamily="18" charset="0"/>
              </a:rPr>
              <a:t>God is impartial (fear and obey Him). 10:34-35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i="1" dirty="0">
                <a:latin typeface="Georgia" pitchFamily="18" charset="0"/>
              </a:rPr>
              <a:t>“Jesus Christ (He is Lord of all).”</a:t>
            </a:r>
            <a:r>
              <a:rPr lang="en-US" dirty="0">
                <a:latin typeface="Georgia" pitchFamily="18" charset="0"/>
              </a:rPr>
              <a:t> 10:36</a:t>
            </a:r>
            <a:endParaRPr lang="en-US" i="1" dirty="0">
              <a:latin typeface="Georgia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>
                <a:latin typeface="Georgia" pitchFamily="18" charset="0"/>
              </a:rPr>
              <a:t>Jesus was </a:t>
            </a:r>
            <a:r>
              <a:rPr lang="en-US" sz="2800" i="1" dirty="0">
                <a:latin typeface="Georgia" pitchFamily="18" charset="0"/>
              </a:rPr>
              <a:t>approved</a:t>
            </a:r>
            <a:r>
              <a:rPr lang="en-US" sz="2800" dirty="0">
                <a:latin typeface="Georgia" pitchFamily="18" charset="0"/>
              </a:rPr>
              <a:t> by God. 10:38</a:t>
            </a:r>
          </a:p>
          <a:p>
            <a:pPr marL="228600" lvl="1">
              <a:lnSpc>
                <a:spcPct val="110000"/>
              </a:lnSpc>
              <a:spcBef>
                <a:spcPts val="0"/>
              </a:spcBef>
            </a:pPr>
            <a:r>
              <a:rPr lang="en-US" sz="2800" dirty="0">
                <a:latin typeface="Georgia" pitchFamily="18" charset="0"/>
              </a:rPr>
              <a:t>Jews </a:t>
            </a:r>
            <a:r>
              <a:rPr lang="en-US" sz="2800" i="1" dirty="0">
                <a:latin typeface="Georgia" pitchFamily="18" charset="0"/>
              </a:rPr>
              <a:t>killed</a:t>
            </a:r>
            <a:r>
              <a:rPr lang="en-US" sz="2800" dirty="0">
                <a:latin typeface="Georgia" pitchFamily="18" charset="0"/>
              </a:rPr>
              <a:t> him. 10:39</a:t>
            </a:r>
          </a:p>
          <a:p>
            <a:pPr marL="228600" lvl="1">
              <a:lnSpc>
                <a:spcPct val="110000"/>
              </a:lnSpc>
              <a:spcBef>
                <a:spcPts val="0"/>
              </a:spcBef>
            </a:pPr>
            <a:r>
              <a:rPr lang="en-US" sz="2800" dirty="0">
                <a:latin typeface="Georgia" pitchFamily="18" charset="0"/>
              </a:rPr>
              <a:t>God </a:t>
            </a:r>
            <a:r>
              <a:rPr lang="en-US" sz="2800" i="1" dirty="0">
                <a:latin typeface="Georgia" pitchFamily="18" charset="0"/>
              </a:rPr>
              <a:t>raised</a:t>
            </a:r>
            <a:r>
              <a:rPr lang="en-US" sz="2800" dirty="0">
                <a:latin typeface="Georgia" pitchFamily="18" charset="0"/>
              </a:rPr>
              <a:t> him and witnesses saw him. 10:40-41</a:t>
            </a:r>
          </a:p>
          <a:p>
            <a:pPr marL="228600" lvl="1">
              <a:lnSpc>
                <a:spcPct val="110000"/>
              </a:lnSpc>
              <a:spcBef>
                <a:spcPts val="0"/>
              </a:spcBef>
            </a:pPr>
            <a:r>
              <a:rPr lang="en-US" sz="2800" dirty="0">
                <a:latin typeface="Georgia" pitchFamily="18" charset="0"/>
              </a:rPr>
              <a:t>Apostles charged to </a:t>
            </a:r>
            <a:r>
              <a:rPr lang="en-US" sz="2800" i="1" dirty="0">
                <a:latin typeface="Georgia" pitchFamily="18" charset="0"/>
              </a:rPr>
              <a:t>preach.</a:t>
            </a:r>
            <a:r>
              <a:rPr lang="en-US" sz="2800" dirty="0">
                <a:latin typeface="Georgia" pitchFamily="18" charset="0"/>
              </a:rPr>
              <a:t> 10:42 (Mark 16:15)</a:t>
            </a:r>
          </a:p>
          <a:p>
            <a:pPr marL="228600" lvl="1">
              <a:lnSpc>
                <a:spcPct val="110000"/>
              </a:lnSpc>
              <a:spcBef>
                <a:spcPts val="0"/>
              </a:spcBef>
            </a:pPr>
            <a:r>
              <a:rPr lang="en-US" sz="2800" dirty="0">
                <a:latin typeface="Georgia" pitchFamily="18" charset="0"/>
              </a:rPr>
              <a:t>Jesus the ordained </a:t>
            </a:r>
            <a:r>
              <a:rPr lang="en-US" sz="2800" i="1" dirty="0">
                <a:latin typeface="Georgia" pitchFamily="18" charset="0"/>
              </a:rPr>
              <a:t>Judge</a:t>
            </a:r>
            <a:r>
              <a:rPr lang="en-US" sz="2800" dirty="0">
                <a:latin typeface="Georgia" pitchFamily="18" charset="0"/>
              </a:rPr>
              <a:t> of all. 10:42</a:t>
            </a:r>
          </a:p>
          <a:p>
            <a:pPr marL="228600" lvl="1">
              <a:lnSpc>
                <a:spcPct val="110000"/>
              </a:lnSpc>
              <a:spcBef>
                <a:spcPts val="0"/>
              </a:spcBef>
            </a:pPr>
            <a:r>
              <a:rPr lang="en-US" sz="2800" dirty="0">
                <a:latin typeface="Georgia" pitchFamily="18" charset="0"/>
              </a:rPr>
              <a:t>All the prophets </a:t>
            </a:r>
            <a:r>
              <a:rPr lang="en-US" sz="2800" i="1" dirty="0">
                <a:latin typeface="Georgia" pitchFamily="18" charset="0"/>
              </a:rPr>
              <a:t>testified</a:t>
            </a:r>
            <a:r>
              <a:rPr lang="en-US" sz="2800" dirty="0">
                <a:latin typeface="Georgia" pitchFamily="18" charset="0"/>
              </a:rPr>
              <a:t> of him. 10:43</a:t>
            </a:r>
          </a:p>
          <a:p>
            <a:pPr marL="228600" lvl="1">
              <a:lnSpc>
                <a:spcPct val="110000"/>
              </a:lnSpc>
              <a:spcBef>
                <a:spcPts val="0"/>
              </a:spcBef>
            </a:pPr>
            <a:r>
              <a:rPr lang="en-US" sz="2800" i="1" dirty="0">
                <a:latin typeface="Georgia" pitchFamily="18" charset="0"/>
              </a:rPr>
              <a:t>“Whosoever” (KJV) </a:t>
            </a:r>
            <a:r>
              <a:rPr lang="en-US" sz="2800" dirty="0">
                <a:latin typeface="Georgia" pitchFamily="18" charset="0"/>
              </a:rPr>
              <a:t>believes receives </a:t>
            </a:r>
            <a:r>
              <a:rPr lang="en-US" sz="2800" i="1" dirty="0">
                <a:latin typeface="Georgia" pitchFamily="18" charset="0"/>
              </a:rPr>
              <a:t>remission of sins.</a:t>
            </a:r>
            <a:r>
              <a:rPr lang="en-US" sz="2800" dirty="0">
                <a:latin typeface="Georgia" pitchFamily="18" charset="0"/>
              </a:rPr>
              <a:t> 10:43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81800" y="6492877"/>
            <a:ext cx="2133600" cy="365125"/>
          </a:xfrm>
        </p:spPr>
        <p:txBody>
          <a:bodyPr/>
          <a:lstStyle/>
          <a:p>
            <a:fld id="{06C53FF4-CD2E-43EB-B95A-E564811782A6}" type="slidenum">
              <a:rPr lang="en-US" smtClean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pPr/>
              <a:t>8</a:t>
            </a:fld>
            <a:endParaRPr lang="en-US" dirty="0">
              <a:solidFill>
                <a:srgbClr val="F79646">
                  <a:lumMod val="40000"/>
                  <a:lumOff val="6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2400" y="220736"/>
            <a:ext cx="8534400" cy="1311128"/>
          </a:xfrm>
        </p:spPr>
        <p:txBody>
          <a:bodyPr>
            <a:spAutoFit/>
          </a:bodyPr>
          <a:lstStyle/>
          <a:p>
            <a:r>
              <a:rPr lang="en-US" b="1" dirty="0">
                <a:latin typeface="Georgia" panose="02040502050405020303" pitchFamily="18" charset="0"/>
              </a:rPr>
              <a:t>Miracles Involved With The Conversion Of Cornelius</a:t>
            </a:r>
            <a:r>
              <a:rPr lang="en-US" dirty="0">
                <a:latin typeface="Georgia" panose="02040502050405020303" pitchFamily="18" charset="0"/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00250"/>
            <a:ext cx="7981950" cy="3848811"/>
          </a:xfrm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latin typeface="Georgia" pitchFamily="18" charset="0"/>
              </a:rPr>
              <a:t>Cornelius saw a vision. (Verses 3-6) Miracle # 1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latin typeface="Georgia" pitchFamily="18" charset="0"/>
              </a:rPr>
              <a:t>Something Cornelius must do.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dirty="0">
              <a:latin typeface="Georgia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latin typeface="Georgia" pitchFamily="18" charset="0"/>
              </a:rPr>
              <a:t>Peter saw a vision. (Verses 9-16) Miracle # 2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latin typeface="Georgia" pitchFamily="18" charset="0"/>
              </a:rPr>
              <a:t>Something Peter must do.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dirty="0">
              <a:latin typeface="Georgia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dirty="0">
                <a:latin typeface="Georgia" pitchFamily="18" charset="0"/>
              </a:rPr>
              <a:t>The Holy Spirit poured out. (Verse 44; 11:15) Miracle # 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81800" y="6492877"/>
            <a:ext cx="2133600" cy="365125"/>
          </a:xfrm>
        </p:spPr>
        <p:txBody>
          <a:bodyPr/>
          <a:lstStyle/>
          <a:p>
            <a:fld id="{06C53FF4-CD2E-43EB-B95A-E564811782A6}" type="slidenum">
              <a:rPr lang="en-US" smtClean="0">
                <a:solidFill>
                  <a:srgbClr val="F79646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pPr/>
              <a:t>9</a:t>
            </a:fld>
            <a:endParaRPr lang="en-US" dirty="0">
              <a:solidFill>
                <a:srgbClr val="F79646">
                  <a:lumMod val="40000"/>
                  <a:lumOff val="6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406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3262</TotalTime>
  <Words>1047</Words>
  <Application>Microsoft Office PowerPoint</Application>
  <PresentationFormat>On-screen Show (4:3)</PresentationFormat>
  <Paragraphs>109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Georgia</vt:lpstr>
      <vt:lpstr>Wingdings</vt:lpstr>
      <vt:lpstr>Office Theme</vt:lpstr>
      <vt:lpstr>Preaching Christ To The Gentiles</vt:lpstr>
      <vt:lpstr>History Between Jews and Gentiles</vt:lpstr>
      <vt:lpstr>Who Was Cornelius? Acts 10:1-8</vt:lpstr>
      <vt:lpstr>Cornelius and His Vision Acts 10:1-8</vt:lpstr>
      <vt:lpstr>PowerPoint Presentation</vt:lpstr>
      <vt:lpstr>Peter and His Vision Acts 10:9-33</vt:lpstr>
      <vt:lpstr>Peter and His Vision Acts 10:9-33</vt:lpstr>
      <vt:lpstr>Peter Preaches to Gentiles Acts 10:34-43</vt:lpstr>
      <vt:lpstr>Miracles Involved With The Conversion Of Cornelius:</vt:lpstr>
      <vt:lpstr>Why Was The Holy Spirit Given To Cornelius?</vt:lpstr>
      <vt:lpstr>Why Was The Holy Spirit Given To Cornelius?</vt:lpstr>
      <vt:lpstr>Holy Spirit on Gentiles Acts 10:44-48 (11:15-17)</vt:lpstr>
      <vt:lpstr>Holy Spirit on Gentiles Acts 10:44-48 (11:15-17)</vt:lpstr>
      <vt:lpstr>Salvation of Gentiles</vt:lpstr>
      <vt:lpstr>How Was Cornelius Converted?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32</cp:revision>
  <cp:lastPrinted>2020-07-05T23:36:49Z</cp:lastPrinted>
  <dcterms:created xsi:type="dcterms:W3CDTF">2020-07-02T17:30:40Z</dcterms:created>
  <dcterms:modified xsi:type="dcterms:W3CDTF">2020-07-05T23:36:54Z</dcterms:modified>
</cp:coreProperties>
</file>